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4" r:id="rId2"/>
    <p:sldId id="292" r:id="rId3"/>
    <p:sldId id="278" r:id="rId4"/>
    <p:sldId id="285" r:id="rId5"/>
    <p:sldId id="293" r:id="rId6"/>
    <p:sldId id="284" r:id="rId7"/>
    <p:sldId id="283" r:id="rId8"/>
    <p:sldId id="286" r:id="rId9"/>
    <p:sldId id="287" r:id="rId10"/>
    <p:sldId id="288" r:id="rId11"/>
    <p:sldId id="289" r:id="rId12"/>
    <p:sldId id="290" r:id="rId13"/>
    <p:sldId id="291" r:id="rId14"/>
    <p:sldId id="268" r:id="rId15"/>
    <p:sldId id="267" r:id="rId16"/>
    <p:sldId id="269" r:id="rId17"/>
    <p:sldId id="275" r:id="rId18"/>
    <p:sldId id="276" r:id="rId19"/>
    <p:sldId id="270" r:id="rId20"/>
    <p:sldId id="271" r:id="rId21"/>
    <p:sldId id="272" r:id="rId22"/>
    <p:sldId id="277" r:id="rId23"/>
    <p:sldId id="273" r:id="rId24"/>
    <p:sldId id="274" r:id="rId25"/>
    <p:sldId id="295" r:id="rId26"/>
    <p:sldId id="279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6600"/>
    <a:srgbClr val="4D4D4D"/>
    <a:srgbClr val="292929"/>
    <a:srgbClr val="D3A66B"/>
    <a:srgbClr val="FFCC00"/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444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C9D11-FB4A-40E3-BC15-D5EA1FF85CAE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C6E98-7A96-4EBA-A784-8F834BDF3B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096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05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736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6E98-7A96-4EBA-A784-8F834BDF3BF2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736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619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391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833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4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91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90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12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78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074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89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3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A6B8-F925-4CDA-B350-FFC7D8980C44}" type="datetimeFigureOut">
              <a:rPr lang="el-GR" smtClean="0"/>
              <a:t>19/5/2016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5F0A-CE5C-41EC-9FFD-D659A37CBB34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2" descr="C:\Users\dikal\Desktop\downloa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" y="-767"/>
            <a:ext cx="9143343" cy="68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0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02562"/>
            <a:ext cx="7704855" cy="1213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55838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The Greek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participation 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 the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uropean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communication campaign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“Europe in my Region” </a:t>
            </a:r>
            <a:endParaRPr lang="el-G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5" name="Sta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5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9000">
        <p:checker/>
      </p:transition>
    </mc:Choice>
    <mc:Fallback>
      <p:transition spd="slow" advClick="0" advTm="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03185"/>
            <a:ext cx="5472608" cy="4104456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60512" y="594284"/>
            <a:ext cx="5399920" cy="138499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Crete – 6 events</a:t>
            </a:r>
          </a:p>
          <a:p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Heraklion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4D4D4D"/>
                </a:solidFill>
                <a:latin typeface="Calibri Light" panose="020F0302020204030204" pitchFamily="34" charset="0"/>
              </a:rPr>
              <a:t>Ierapetra</a:t>
            </a:r>
            <a:r>
              <a:rPr lang="en-US" sz="28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Chania, 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/>
            </a:r>
            <a:b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</a:br>
            <a:r>
              <a:rPr lang="en-US" sz="28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Agios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 Nikolaos</a:t>
            </a:r>
            <a:r>
              <a:rPr lang="en-US" sz="2800" b="1" dirty="0">
                <a:solidFill>
                  <a:srgbClr val="4D4D4D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-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Events </a:t>
            </a:r>
            <a:r>
              <a:rPr lang="en-US" sz="2800" b="1" dirty="0">
                <a:solidFill>
                  <a:srgbClr val="4D4D4D"/>
                </a:solidFill>
                <a:latin typeface="Calibri Light" panose="020F0302020204030204" pitchFamily="34" charset="0"/>
              </a:rPr>
              <a:t>in 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Schools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51" y="3780414"/>
            <a:ext cx="3488115" cy="2327227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3421172226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0512" y="594284"/>
            <a:ext cx="5399920" cy="138499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Crete – 6 events</a:t>
            </a:r>
          </a:p>
          <a:p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Heraklion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800" b="1" dirty="0" err="1">
                <a:solidFill>
                  <a:srgbClr val="4D4D4D"/>
                </a:solidFill>
                <a:latin typeface="Calibri Light" panose="020F0302020204030204" pitchFamily="34" charset="0"/>
              </a:rPr>
              <a:t>Ierapetra</a:t>
            </a:r>
            <a:r>
              <a:rPr lang="en-US" sz="28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Chania, </a:t>
            </a:r>
            <a:endParaRPr lang="en-US" sz="2800" b="1" dirty="0" smtClean="0">
              <a:solidFill>
                <a:srgbClr val="4D4D4D"/>
              </a:solidFill>
              <a:latin typeface="Calibri Light" panose="020F0302020204030204" pitchFamily="34" charset="0"/>
            </a:endParaRPr>
          </a:p>
          <a:p>
            <a:r>
              <a:rPr lang="en-US" sz="28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Agios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 Nikolaos - Events </a:t>
            </a:r>
            <a:r>
              <a:rPr lang="en-US" sz="2800" b="1" dirty="0">
                <a:solidFill>
                  <a:srgbClr val="4D4D4D"/>
                </a:solidFill>
                <a:latin typeface="Calibri Light" panose="020F0302020204030204" pitchFamily="34" charset="0"/>
              </a:rPr>
              <a:t>in 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Schools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2" y="1999188"/>
            <a:ext cx="3813929" cy="2860447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92" y="2002662"/>
            <a:ext cx="5152895" cy="4015209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81136176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540" y="724634"/>
            <a:ext cx="5328883" cy="954107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Western Greece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Event 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Patras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 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35" y="1706449"/>
            <a:ext cx="3356754" cy="2223849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5606286" cy="3714164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322496326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3" y="555357"/>
            <a:ext cx="5953330" cy="1569660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Eastern Macedonia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and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Thrace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- 2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</a:p>
          <a:p>
            <a:r>
              <a:rPr lang="en-US" sz="2400" b="1" dirty="0">
                <a:solidFill>
                  <a:srgbClr val="292929"/>
                </a:solidFill>
                <a:latin typeface="Calibri Light" panose="020F0302020204030204" pitchFamily="34" charset="0"/>
              </a:rPr>
              <a:t>Xanthi, The Old Fortress - </a:t>
            </a:r>
            <a:r>
              <a:rPr lang="en-US" sz="2400" b="1" dirty="0" smtClean="0">
                <a:solidFill>
                  <a:srgbClr val="292929"/>
                </a:solidFill>
                <a:latin typeface="Calibri Light" panose="020F0302020204030204" pitchFamily="34" charset="0"/>
              </a:rPr>
              <a:t>Manos </a:t>
            </a:r>
            <a:r>
              <a:rPr lang="en-US" sz="2400" b="1" dirty="0" err="1" smtClean="0">
                <a:solidFill>
                  <a:srgbClr val="292929"/>
                </a:solidFill>
                <a:latin typeface="Calibri Light" panose="020F0302020204030204" pitchFamily="34" charset="0"/>
              </a:rPr>
              <a:t>Hatzidakis</a:t>
            </a:r>
            <a:r>
              <a:rPr lang="en-US" sz="2400" b="1" dirty="0">
                <a:solidFill>
                  <a:srgbClr val="292929"/>
                </a:solidFill>
                <a:latin typeface="Calibri Light" panose="020F0302020204030204" pitchFamily="34" charset="0"/>
              </a:rPr>
              <a:t> residence </a:t>
            </a:r>
            <a:r>
              <a:rPr lang="en-US" sz="2400" b="1" dirty="0" smtClean="0">
                <a:solidFill>
                  <a:srgbClr val="292929"/>
                </a:solidFill>
                <a:latin typeface="Calibri Light" panose="020F0302020204030204" pitchFamily="34" charset="0"/>
              </a:rPr>
              <a:t> 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6" y="2152116"/>
            <a:ext cx="4954174" cy="3715631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64" y="2935472"/>
            <a:ext cx="3909699" cy="2932275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28054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548680"/>
            <a:ext cx="5760932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Eastern Macedonia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and Thrace - 2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</a:p>
          <a:p>
            <a:r>
              <a:rPr lang="en-US" sz="2400" b="1" dirty="0" smtClean="0">
                <a:solidFill>
                  <a:srgbClr val="333333"/>
                </a:solidFill>
                <a:latin typeface="Calibri Light" panose="020F0302020204030204" pitchFamily="34" charset="0"/>
              </a:rPr>
              <a:t>Drama, </a:t>
            </a:r>
            <a:r>
              <a:rPr lang="en-US" sz="2400" b="1" dirty="0" err="1" smtClean="0">
                <a:solidFill>
                  <a:srgbClr val="333333"/>
                </a:solidFill>
                <a:latin typeface="Calibri Light" panose="020F0302020204030204" pitchFamily="34" charset="0"/>
              </a:rPr>
              <a:t>Hydrama</a:t>
            </a:r>
            <a:r>
              <a:rPr lang="en-US" sz="2400" b="1" dirty="0" smtClean="0">
                <a:solidFill>
                  <a:srgbClr val="333333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>
                <a:solidFill>
                  <a:srgbClr val="333333"/>
                </a:solidFill>
                <a:latin typeface="Calibri Light" panose="020F0302020204030204" pitchFamily="34" charset="0"/>
              </a:rPr>
              <a:t>Grand </a:t>
            </a:r>
            <a:r>
              <a:rPr lang="en-US" sz="2400" b="1" dirty="0">
                <a:solidFill>
                  <a:srgbClr val="333333"/>
                </a:solidFill>
                <a:latin typeface="Calibri Light" panose="020F0302020204030204" pitchFamily="34" charset="0"/>
              </a:rPr>
              <a:t>Hotel, JESSICA </a:t>
            </a:r>
            <a:r>
              <a:rPr lang="en-US" sz="2400" b="1" dirty="0" smtClean="0">
                <a:solidFill>
                  <a:srgbClr val="333333"/>
                </a:solidFill>
                <a:latin typeface="Calibri Light" panose="020F0302020204030204" pitchFamily="34" charset="0"/>
              </a:rPr>
              <a:t>Project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139949" cy="4752528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308392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644541"/>
            <a:ext cx="4896835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Epirus - </a:t>
            </a:r>
            <a:r>
              <a:rPr lang="en-US" sz="2400" b="1" i="1" dirty="0">
                <a:solidFill>
                  <a:srgbClr val="996600"/>
                </a:solidFill>
                <a:latin typeface="Segoe Script" panose="020B0504020000000003" pitchFamily="34" charset="0"/>
              </a:rPr>
              <a:t>4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events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0" y="1988839"/>
            <a:ext cx="4664544" cy="3760845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80" y="2452117"/>
            <a:ext cx="4176463" cy="2841102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3634" y="1527175"/>
            <a:ext cx="4683016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Arta, The Castle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5500" y="5297528"/>
            <a:ext cx="4210371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Preveza, The </a:t>
            </a:r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Nicopolis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 Museum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9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132856"/>
            <a:ext cx="5523717" cy="3672408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99" y="3645024"/>
            <a:ext cx="3065529" cy="2160240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6503" y="1660314"/>
            <a:ext cx="5535322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Ioannina, The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Castle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2193" y="2636912"/>
            <a:ext cx="3098837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Igoumenitsa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The Archaeological Museum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540" y="644541"/>
            <a:ext cx="4896835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Epirus - </a:t>
            </a:r>
            <a:r>
              <a:rPr lang="en-US" sz="2400" b="1" i="1" dirty="0">
                <a:solidFill>
                  <a:srgbClr val="996600"/>
                </a:solidFill>
                <a:latin typeface="Segoe Script" panose="020B0504020000000003" pitchFamily="34" charset="0"/>
              </a:rPr>
              <a:t>4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events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9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583242"/>
            <a:ext cx="5328884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Ionian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Islands - </a:t>
            </a:r>
            <a:endParaRPr lang="en-US" sz="2400" b="1" i="1" dirty="0" smtClean="0">
              <a:solidFill>
                <a:srgbClr val="996600"/>
              </a:solidFill>
              <a:latin typeface="Segoe Script" panose="020B0504020000000003" pitchFamily="34" charset="0"/>
            </a:endParaRPr>
          </a:p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2 events</a:t>
            </a:r>
          </a:p>
          <a:p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Corfu, The National Gallery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Annex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7880"/>
            <a:ext cx="3410905" cy="2592288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8" y="2195783"/>
            <a:ext cx="5223714" cy="3484177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277064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583242"/>
            <a:ext cx="5328884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Ionian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Islands - </a:t>
            </a:r>
            <a:endParaRPr lang="en-US" sz="2400" b="1" i="1" dirty="0" smtClean="0">
              <a:solidFill>
                <a:srgbClr val="996600"/>
              </a:solidFill>
              <a:latin typeface="Segoe Script" panose="020B0504020000000003" pitchFamily="34" charset="0"/>
            </a:endParaRPr>
          </a:p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2 events</a:t>
            </a:r>
          </a:p>
          <a:p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Corfu, The Museum of Asian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Art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7" y="1802042"/>
            <a:ext cx="5074225" cy="3805669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03" y="2492612"/>
            <a:ext cx="3777893" cy="2520563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25265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693672"/>
            <a:ext cx="4824828" cy="400110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Thessaly -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5 </a:t>
            </a:r>
            <a:r>
              <a:rPr lang="el-GR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+1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  <a:endParaRPr lang="el-GR" sz="20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409" y="1860726"/>
            <a:ext cx="3823535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Karditsa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Central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Square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6416" y="5294718"/>
            <a:ext cx="4882656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Larissa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Around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the Ancient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Theatre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3816424" cy="2544283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20" y="2348879"/>
            <a:ext cx="4853480" cy="2945839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4002722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kal\Desktop\ei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480720" cy="6043949"/>
          </a:xfrm>
          <a:prstGeom prst="rect">
            <a:avLst/>
          </a:prstGeom>
          <a:ln w="28575">
            <a:solidFill>
              <a:srgbClr val="D3A6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33361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569" y="1989979"/>
            <a:ext cx="4412796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Trikala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The </a:t>
            </a:r>
            <a:r>
              <a:rPr lang="en-US" sz="2400" b="1" dirty="0" err="1">
                <a:solidFill>
                  <a:srgbClr val="4D4D4D"/>
                </a:solidFill>
                <a:latin typeface="Calibri Light" panose="020F0302020204030204" pitchFamily="34" charset="0"/>
              </a:rPr>
              <a:t>Litheos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 Park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7260" y="5589240"/>
            <a:ext cx="4225358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Trikala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The Castle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451644"/>
            <a:ext cx="4388592" cy="3137596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68" y="2454076"/>
            <a:ext cx="4186276" cy="3135163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59540" y="693672"/>
            <a:ext cx="4824828" cy="400110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Thessaly -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5 </a:t>
            </a:r>
            <a:r>
              <a:rPr lang="el-GR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+1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  <a:endParaRPr lang="el-GR" sz="20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781299"/>
            <a:ext cx="4533403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Volos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The Port entrance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638" y="5463928"/>
            <a:ext cx="4055173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Skiathos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The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Basketball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court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" y="2257822"/>
            <a:ext cx="4518503" cy="3187056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63" y="2267807"/>
            <a:ext cx="4034973" cy="3194178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59540" y="693672"/>
            <a:ext cx="4824828" cy="400110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Thessaly -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5 </a:t>
            </a:r>
            <a:r>
              <a:rPr lang="el-GR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+1 </a:t>
            </a:r>
            <a:r>
              <a:rPr lang="en-US" sz="2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  <a:endParaRPr lang="el-GR" sz="20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3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693672"/>
            <a:ext cx="5328884" cy="830997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400" b="1" i="1" dirty="0" err="1" smtClean="0">
                <a:solidFill>
                  <a:srgbClr val="996600"/>
                </a:solidFill>
                <a:latin typeface="Segoe Script" panose="020B0504020000000003" pitchFamily="34" charset="0"/>
              </a:rPr>
              <a:t>Sterea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</a:t>
            </a:r>
            <a:r>
              <a:rPr lang="en-US" sz="2400" b="1" i="1" dirty="0" err="1" smtClean="0">
                <a:solidFill>
                  <a:srgbClr val="996600"/>
                </a:solidFill>
                <a:latin typeface="Segoe Script" panose="020B0504020000000003" pitchFamily="34" charset="0"/>
              </a:rPr>
              <a:t>Ellada</a:t>
            </a:r>
            <a:endParaRPr lang="en-US" sz="2400" b="1" i="1" dirty="0" smtClean="0">
              <a:solidFill>
                <a:srgbClr val="996600"/>
              </a:solidFill>
              <a:latin typeface="Segoe Script" panose="020B0504020000000003" pitchFamily="34" charset="0"/>
            </a:endParaRPr>
          </a:p>
          <a:p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Thebes, Archaeological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Museum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1" y="1543719"/>
            <a:ext cx="5294261" cy="3532265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31" y="3312441"/>
            <a:ext cx="3542988" cy="2363837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122390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693672"/>
            <a:ext cx="5328884" cy="830997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400" b="1" i="1" dirty="0" err="1" smtClean="0">
                <a:solidFill>
                  <a:srgbClr val="996600"/>
                </a:solidFill>
                <a:latin typeface="Segoe Script" panose="020B0504020000000003" pitchFamily="34" charset="0"/>
              </a:rPr>
              <a:t>Peloponnissos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 </a:t>
            </a:r>
          </a:p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3</a:t>
            </a:r>
            <a:r>
              <a:rPr lang="el-GR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7" y="1831356"/>
            <a:ext cx="4477388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Tripolis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The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Music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High School 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2" y="2293022"/>
            <a:ext cx="4449784" cy="3788482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45" y="1848601"/>
            <a:ext cx="4056618" cy="3042463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69557" y="4892967"/>
            <a:ext cx="4085406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Egkliano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Messinia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Archaeological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site of </a:t>
            </a:r>
            <a:r>
              <a:rPr lang="en-US" sz="2400" b="1" dirty="0" err="1">
                <a:solidFill>
                  <a:srgbClr val="4D4D4D"/>
                </a:solidFill>
                <a:latin typeface="Calibri Light" panose="020F0302020204030204" pitchFamily="34" charset="0"/>
              </a:rPr>
              <a:t>Nestoros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 Palace </a:t>
            </a:r>
          </a:p>
        </p:txBody>
      </p:sp>
    </p:spTree>
    <p:extLst>
      <p:ext uri="{BB962C8B-B14F-4D97-AF65-F5344CB8AC3E}">
        <p14:creationId xmlns:p14="http://schemas.microsoft.com/office/powerpoint/2010/main" val="247658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540" y="693672"/>
            <a:ext cx="5328884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</a:t>
            </a:r>
            <a:r>
              <a:rPr lang="en-US" sz="2400" b="1" i="1" dirty="0" err="1" smtClean="0">
                <a:solidFill>
                  <a:srgbClr val="996600"/>
                </a:solidFill>
                <a:latin typeface="Segoe Script" panose="020B0504020000000003" pitchFamily="34" charset="0"/>
              </a:rPr>
              <a:t>Peloponnissos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 </a:t>
            </a:r>
          </a:p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3</a:t>
            </a:r>
            <a:r>
              <a:rPr lang="el-GR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</a:p>
          <a:p>
            <a:r>
              <a:rPr lang="en-US" sz="2400" b="1" dirty="0" err="1">
                <a:solidFill>
                  <a:srgbClr val="4D4D4D"/>
                </a:solidFill>
                <a:latin typeface="Calibri Light" panose="020F0302020204030204" pitchFamily="34" charset="0"/>
              </a:rPr>
              <a:t>Tegea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Archaeological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Museum</a:t>
            </a:r>
            <a:endParaRPr lang="el-GR" sz="24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7" y="3501008"/>
            <a:ext cx="4557909" cy="2664296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95" y="1916832"/>
            <a:ext cx="4234301" cy="2740983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144128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7665" y="737760"/>
            <a:ext cx="3337198" cy="22806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63688" y="3023953"/>
            <a:ext cx="6209684" cy="1138773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The Treasure Hunt</a:t>
            </a:r>
          </a:p>
          <a:p>
            <a:pPr algn="ctr"/>
            <a:r>
              <a:rPr lang="en-US" sz="2800" dirty="0"/>
              <a:t>7 Spots in 7 Cities in </a:t>
            </a:r>
            <a:r>
              <a:rPr lang="en-US" sz="2800" dirty="0" smtClean="0"/>
              <a:t>Greece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2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spect="1"/>
          </p:cNvSpPr>
          <p:nvPr/>
        </p:nvSpPr>
        <p:spPr>
          <a:xfrm>
            <a:off x="899592" y="692696"/>
            <a:ext cx="5566425" cy="25422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D3A66B"/>
            </a:solidFill>
          </a:ln>
        </p:spPr>
        <p:txBody>
          <a:bodyPr wrap="square" rtlCol="0">
            <a:spAutoFit/>
          </a:bodyPr>
          <a:lstStyle/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364307" y="3238183"/>
            <a:ext cx="4727973" cy="1569660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996600"/>
                </a:solidFill>
                <a:latin typeface="Segoe Script" panose="020B0504020000000003" pitchFamily="34" charset="0"/>
              </a:rPr>
              <a:t>Photo Competition &amp;  </a:t>
            </a:r>
          </a:p>
          <a:p>
            <a:pPr algn="ctr"/>
            <a:r>
              <a:rPr lang="en-US" sz="3200" b="1" i="1" dirty="0">
                <a:solidFill>
                  <a:srgbClr val="996600"/>
                </a:solidFill>
                <a:latin typeface="Segoe Script" panose="020B0504020000000003" pitchFamily="34" charset="0"/>
              </a:rPr>
              <a:t>Bloggers </a:t>
            </a:r>
            <a:r>
              <a:rPr lang="en-US" sz="32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Campaign</a:t>
            </a:r>
            <a:endParaRPr lang="el-GR" sz="3200" b="1" i="1" dirty="0">
              <a:solidFill>
                <a:srgbClr val="996600"/>
              </a:solidFill>
              <a:latin typeface="Segoe Script" panose="020B05040200000000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1204" y="5157192"/>
            <a:ext cx="5307139" cy="120032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Disseminated through the national portal </a:t>
            </a:r>
            <a:r>
              <a:rPr lang="en-US" sz="2400" b="1" dirty="0">
                <a:solidFill>
                  <a:srgbClr val="0000FF"/>
                </a:solidFill>
                <a:latin typeface="Calibri Light" panose="020F0302020204030204" pitchFamily="34" charset="0"/>
              </a:rPr>
              <a:t>www.espa.gr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el-GR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&amp;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all </a:t>
            </a: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OPs </a:t>
            </a:r>
            <a:r>
              <a:rPr lang="en-US" sz="2400" b="1" dirty="0">
                <a:solidFill>
                  <a:srgbClr val="4D4D4D"/>
                </a:solidFill>
                <a:latin typeface="Calibri Light" panose="020F0302020204030204" pitchFamily="34" charset="0"/>
              </a:rPr>
              <a:t>websites</a:t>
            </a:r>
            <a:endParaRPr lang="el-GR" sz="2400" b="1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74848" y="2996951"/>
            <a:ext cx="8229600" cy="2376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public events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Athens and 9 Regions</a:t>
            </a:r>
            <a:endParaRPr lang="el-GR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18115"/>
            <a:ext cx="2575479" cy="18158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826999" y="710557"/>
            <a:ext cx="6209684" cy="132343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Open EU Project Days in Greece </a:t>
            </a:r>
            <a:endParaRPr lang="el-GR" sz="40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22248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20720" y="2132856"/>
            <a:ext cx="85717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Organisers</a:t>
            </a: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  <a:endParaRPr lang="el-GR" b="1" dirty="0">
              <a:solidFill>
                <a:schemeClr val="bg1"/>
              </a:solidFill>
              <a:effectLst>
                <a:outerShdw blurRad="38100" dist="38100" dir="4680000" algn="tl">
                  <a:srgbClr val="000000">
                    <a:alpha val="84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Ministry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For Economy, Development and Tourism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- National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Coordination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Authority 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ESIF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  <a:endParaRPr lang="el-G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4680000" algn="tl">
                  <a:srgbClr val="000000">
                    <a:alpha val="84000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The Managing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Authorities of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the Regions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  Eastern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Macedonia Thrace, Epirus, Thessaly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,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 Ionian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Islands, Western Greece, Central Greece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,</a:t>
            </a:r>
          </a:p>
          <a:p>
            <a:pPr marL="0" indent="0">
              <a:lnSpc>
                <a:spcPts val="34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Northern Aegean,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4680000" algn="tl">
                    <a:srgbClr val="000000">
                      <a:alpha val="84000"/>
                    </a:srgbClr>
                  </a:outerShdw>
                </a:effectLst>
              </a:rPr>
              <a:t>Peloponnesus, Crete </a:t>
            </a:r>
            <a:endParaRPr lang="el-G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4680000" algn="tl">
                  <a:srgbClr val="000000">
                    <a:alpha val="84000"/>
                  </a:srgbClr>
                </a:outerShdw>
              </a:effectLst>
            </a:endParaRPr>
          </a:p>
          <a:p>
            <a:endParaRPr lang="el-GR" b="1" dirty="0">
              <a:solidFill>
                <a:schemeClr val="bg1"/>
              </a:solidFill>
              <a:effectLst>
                <a:outerShdw blurRad="38100" dist="38100" dir="4680000" algn="tl">
                  <a:srgbClr val="000000">
                    <a:alpha val="84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18115"/>
            <a:ext cx="2575479" cy="18158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  <a:p>
            <a:endParaRPr lang="el-GR" sz="1400" dirty="0" smtClean="0"/>
          </a:p>
          <a:p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826999" y="710557"/>
            <a:ext cx="6209684" cy="1323439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Open EU Project Days in Greece </a:t>
            </a:r>
            <a:endParaRPr lang="el-GR" sz="40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52401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86948"/>
            <a:ext cx="6307830" cy="6056109"/>
          </a:xfrm>
          <a:prstGeom prst="rect">
            <a:avLst/>
          </a:prstGeom>
          <a:ln>
            <a:noFill/>
          </a:ln>
          <a:effectLst>
            <a:outerShdw blurRad="190500" dist="381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225283"/>
            <a:ext cx="7992888" cy="461665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6600"/>
                </a:solidFill>
                <a:latin typeface="Calibri Light" panose="020F0302020204030204" pitchFamily="34" charset="0"/>
              </a:rPr>
              <a:t>Website </a:t>
            </a:r>
            <a:r>
              <a:rPr lang="en-US" sz="2400" b="1" dirty="0" smtClean="0">
                <a:solidFill>
                  <a:srgbClr val="996600"/>
                </a:solidFill>
                <a:latin typeface="Calibri Light" panose="020F0302020204030204" pitchFamily="34" charset="0"/>
              </a:rPr>
              <a:t>EU - DG Regional </a:t>
            </a:r>
            <a:r>
              <a:rPr lang="en-US" sz="2400" b="1" dirty="0">
                <a:solidFill>
                  <a:srgbClr val="996600"/>
                </a:solidFill>
                <a:latin typeface="Calibri Light" panose="020F0302020204030204" pitchFamily="34" charset="0"/>
              </a:rPr>
              <a:t>&amp; Urban Policy </a:t>
            </a:r>
            <a:r>
              <a:rPr lang="en-US" sz="2400" b="1" dirty="0" smtClean="0">
                <a:solidFill>
                  <a:srgbClr val="996600"/>
                </a:solidFill>
                <a:latin typeface="Calibri Light" panose="020F0302020204030204" pitchFamily="34" charset="0"/>
              </a:rPr>
              <a:t>map </a:t>
            </a:r>
            <a:r>
              <a:rPr lang="en-US" sz="2400" b="1" dirty="0">
                <a:solidFill>
                  <a:srgbClr val="996600"/>
                </a:solidFill>
                <a:latin typeface="Calibri Light" panose="020F0302020204030204" pitchFamily="34" charset="0"/>
              </a:rPr>
              <a:t>of </a:t>
            </a:r>
            <a:r>
              <a:rPr lang="en-US" sz="2400" b="1" dirty="0" smtClean="0">
                <a:solidFill>
                  <a:srgbClr val="996600"/>
                </a:solidFill>
                <a:latin typeface="Calibri Light" panose="020F0302020204030204" pitchFamily="34" charset="0"/>
              </a:rPr>
              <a:t>events</a:t>
            </a:r>
            <a:r>
              <a:rPr lang="en-US" sz="2400" b="1" dirty="0">
                <a:solidFill>
                  <a:srgbClr val="996600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smtClean="0">
                <a:solidFill>
                  <a:srgbClr val="996600"/>
                </a:solidFill>
                <a:latin typeface="Calibri Light" panose="020F0302020204030204" pitchFamily="34" charset="0"/>
              </a:rPr>
              <a:t>Greece</a:t>
            </a:r>
            <a:endParaRPr lang="en-US" sz="2400" b="1" dirty="0">
              <a:solidFill>
                <a:srgbClr val="9966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C:\PROJECTS\Intranet Δημοσιότητας\Dimosiotita_2015\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54" y="2132856"/>
            <a:ext cx="1188287" cy="1439993"/>
          </a:xfrm>
          <a:prstGeom prst="rect">
            <a:avLst/>
          </a:prstGeom>
          <a:ln>
            <a:noFill/>
          </a:ln>
          <a:effectLst>
            <a:outerShdw blurRad="190500" dist="38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67752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>
          <a:xfrm>
            <a:off x="1115616" y="1835299"/>
            <a:ext cx="7001766" cy="4176000"/>
          </a:xfrm>
          <a:prstGeom prst="rect">
            <a:avLst/>
          </a:prstGeom>
          <a:ln w="28575">
            <a:solidFill>
              <a:srgbClr val="D3A66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64444" y="548680"/>
            <a:ext cx="5972052" cy="1261884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Ministry of Economy, Development &amp;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Tourism - 2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</a:p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Athens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Metro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Trains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44" y="548680"/>
            <a:ext cx="5972052" cy="1261884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Ministry of Economy, Development &amp;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Tourism - 2 </a:t>
            </a:r>
            <a:r>
              <a:rPr lang="en-US" sz="24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events</a:t>
            </a:r>
          </a:p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Athens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Metro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Station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Syntagma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3074" name="Picture 2" descr="C:\Users\dikal\Desktop\metr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54" y="1835299"/>
            <a:ext cx="6681273" cy="3960440"/>
          </a:xfrm>
          <a:prstGeom prst="rect">
            <a:avLst/>
          </a:prstGeom>
          <a:ln w="28575">
            <a:solidFill>
              <a:srgbClr val="D3A6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44" y="724634"/>
            <a:ext cx="5395987" cy="954107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Northern Aegean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Chios,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1st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High School</a:t>
            </a:r>
            <a:endParaRPr lang="el-GR" sz="2800" dirty="0">
              <a:solidFill>
                <a:srgbClr val="333333"/>
              </a:solidFill>
              <a:latin typeface="Segoe Script" panose="020B0504020000000003" pitchFamily="34" charset="0"/>
            </a:endParaRPr>
          </a:p>
        </p:txBody>
      </p:sp>
      <p:pic>
        <p:nvPicPr>
          <p:cNvPr id="4098" name="Picture 2" descr="C:\Users\dikal\Desktop\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96" y="1678741"/>
            <a:ext cx="7200799" cy="4767348"/>
          </a:xfrm>
          <a:prstGeom prst="rect">
            <a:avLst/>
          </a:prstGeom>
          <a:ln w="28575">
            <a:solidFill>
              <a:srgbClr val="D3A6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71752"/>
            <a:ext cx="2664296" cy="75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591" y="594284"/>
            <a:ext cx="5399920" cy="954107"/>
          </a:xfrm>
          <a:prstGeom prst="rect">
            <a:avLst/>
          </a:prstGeom>
          <a:ln w="28575">
            <a:solidFill>
              <a:srgbClr val="D3A6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996600"/>
                </a:solidFill>
                <a:latin typeface="Segoe Script" panose="020B0504020000000003" pitchFamily="34" charset="0"/>
              </a:rPr>
              <a:t>Region of Crete – 6 events</a:t>
            </a:r>
          </a:p>
          <a:p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Heraklion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, </a:t>
            </a:r>
            <a:r>
              <a:rPr lang="en-US" sz="2800" b="1" dirty="0" err="1" smtClean="0">
                <a:solidFill>
                  <a:srgbClr val="4D4D4D"/>
                </a:solidFill>
                <a:latin typeface="Calibri Light" panose="020F0302020204030204" pitchFamily="34" charset="0"/>
              </a:rPr>
              <a:t>Eleftherias</a:t>
            </a:r>
            <a:r>
              <a:rPr lang="en-US" sz="2800" b="1" dirty="0" smtClean="0">
                <a:solidFill>
                  <a:srgbClr val="4D4D4D"/>
                </a:solidFill>
                <a:latin typeface="Calibri Light" panose="020F0302020204030204" pitchFamily="34" charset="0"/>
              </a:rPr>
              <a:t> Square</a:t>
            </a:r>
            <a:endParaRPr lang="el-GR" sz="2800" dirty="0">
              <a:solidFill>
                <a:srgbClr val="4D4D4D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" y="3072545"/>
            <a:ext cx="3378301" cy="2292944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89" y="1565710"/>
            <a:ext cx="5073483" cy="3805112"/>
          </a:xfrm>
          <a:prstGeom prst="rect">
            <a:avLst/>
          </a:prstGeom>
          <a:ln w="25400">
            <a:solidFill>
              <a:srgbClr val="D3A66B"/>
            </a:solidFill>
          </a:ln>
        </p:spPr>
      </p:pic>
    </p:spTree>
    <p:extLst>
      <p:ext uri="{BB962C8B-B14F-4D97-AF65-F5344CB8AC3E}">
        <p14:creationId xmlns:p14="http://schemas.microsoft.com/office/powerpoint/2010/main" val="8100281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</TotalTime>
  <Words>395</Words>
  <Application>Microsoft Office PowerPoint</Application>
  <PresentationFormat>On-screen Show (4:3)</PresentationFormat>
  <Paragraphs>98</Paragraphs>
  <Slides>26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Τσέλιου, Χριστίνα</dc:creator>
  <cp:lastModifiedBy>Καλαμπαλίκης Δημήτρης</cp:lastModifiedBy>
  <cp:revision>88</cp:revision>
  <dcterms:created xsi:type="dcterms:W3CDTF">2016-05-12T11:02:28Z</dcterms:created>
  <dcterms:modified xsi:type="dcterms:W3CDTF">2016-05-19T07:38:00Z</dcterms:modified>
</cp:coreProperties>
</file>